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</p:sldIdLst>
  <p:sldSz cx="5765800" cy="3244850"/>
  <p:notesSz cx="5765800" cy="324485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181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220" d="100"/>
          <a:sy n="220" d="100"/>
        </p:scale>
        <p:origin x="828" y="174"/>
      </p:cViewPr>
      <p:guideLst>
        <p:guide orient="horz" pos="2880"/>
        <p:guide pos="18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 bwMode="auto"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 bwMode="auto"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t>4/2/2026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 bwMode="auto"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 bwMode="auto">
          <a:xfrm>
            <a:off x="0" y="515162"/>
            <a:ext cx="373837" cy="2660002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17" name="bk object 17"/>
          <p:cNvSpPr/>
          <p:nvPr/>
        </p:nvSpPr>
        <p:spPr bwMode="auto">
          <a:xfrm>
            <a:off x="422808" y="543712"/>
            <a:ext cx="5082641" cy="2214295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 bwMode="auto"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 bwMode="auto"/>
        <p:txBody>
          <a:bodyPr lIns="0" tIns="0" rIns="0" bIns="0"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t>4/2/2026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 bwMode="auto"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" preserve="1" userDrawn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 bwMode="auto">
          <a:xfrm>
            <a:off x="753010" y="1956145"/>
            <a:ext cx="113976" cy="15217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17" name="bk object 17"/>
          <p:cNvSpPr/>
          <p:nvPr/>
        </p:nvSpPr>
        <p:spPr bwMode="auto">
          <a:xfrm>
            <a:off x="734015" y="2217879"/>
            <a:ext cx="151968" cy="152176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18" name="bk object 18"/>
          <p:cNvSpPr/>
          <p:nvPr/>
        </p:nvSpPr>
        <p:spPr bwMode="auto">
          <a:xfrm>
            <a:off x="734015" y="2459864"/>
            <a:ext cx="151961" cy="152176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19" name="bk object 19"/>
          <p:cNvSpPr/>
          <p:nvPr/>
        </p:nvSpPr>
        <p:spPr bwMode="auto">
          <a:xfrm>
            <a:off x="3133711" y="2790248"/>
            <a:ext cx="121265" cy="15217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20" name="bk object 20"/>
          <p:cNvSpPr/>
          <p:nvPr/>
        </p:nvSpPr>
        <p:spPr bwMode="auto">
          <a:xfrm>
            <a:off x="3118255" y="2541852"/>
            <a:ext cx="152176" cy="14504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21" name="bk object 21"/>
          <p:cNvSpPr/>
          <p:nvPr/>
        </p:nvSpPr>
        <p:spPr bwMode="auto">
          <a:xfrm>
            <a:off x="3118255" y="2286533"/>
            <a:ext cx="152176" cy="151955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 bwMode="auto"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 bwMode="auto">
          <a:xfrm>
            <a:off x="936166" y="556217"/>
            <a:ext cx="1509395" cy="2083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 bwMode="auto">
          <a:xfrm>
            <a:off x="3320451" y="700379"/>
            <a:ext cx="2058035" cy="2262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t>4/2/2026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 bwMode="auto"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 bwMode="auto"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t>4/2/2026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 bwMode="auto"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t>4/2/2026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 bwMode="auto"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>
          <a:xfrm>
            <a:off x="288290" y="3017709"/>
            <a:ext cx="1326134" cy="276999"/>
          </a:xfrm>
        </p:spPr>
        <p:txBody>
          <a:bodyPr/>
          <a:lstStyle/>
          <a:p>
            <a:pPr>
              <a:defRPr/>
            </a:pPr>
            <a:fld id="{98206734-726E-46B9-B3CD-75FDA00F97BD}" type="datetime1">
              <a:rPr lang="ru-RU"/>
              <a:t>02.04.2026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>
          <a:xfrm>
            <a:off x="1960372" y="3017709"/>
            <a:ext cx="1845056" cy="276999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4151376" y="3017709"/>
            <a:ext cx="1326134" cy="276999"/>
          </a:xfrm>
        </p:spPr>
        <p:txBody>
          <a:bodyPr/>
          <a:lstStyle/>
          <a:p>
            <a:pPr>
              <a:defRPr/>
            </a:pPr>
            <a:fld id="{FAA6C436-0D4A-4340-A2B7-930FFE7E96A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 bwMode="auto">
          <a:xfrm>
            <a:off x="987374" y="473938"/>
            <a:ext cx="3791051" cy="212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 bwMode="auto">
          <a:xfrm>
            <a:off x="288290" y="746314"/>
            <a:ext cx="5189220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 bwMode="auto">
          <a:xfrm>
            <a:off x="1960372" y="3017709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 bwMode="auto">
          <a:xfrm>
            <a:off x="288290" y="3017709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t>4/2/2026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 bwMode="auto">
          <a:xfrm>
            <a:off x="4151376" y="3017709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 bwMode="auto"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 extrusionOk="0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9" name="object 9"/>
          <p:cNvSpPr/>
          <p:nvPr/>
        </p:nvSpPr>
        <p:spPr bwMode="auto">
          <a:xfrm>
            <a:off x="4519472" y="207610"/>
            <a:ext cx="1240523" cy="2752568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10" name="TextBox 9"/>
          <p:cNvSpPr txBox="1"/>
          <p:nvPr/>
        </p:nvSpPr>
        <p:spPr bwMode="auto">
          <a:xfrm>
            <a:off x="368300" y="1089025"/>
            <a:ext cx="510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ru-RU" b="1">
                <a:solidFill>
                  <a:srgbClr val="11437F"/>
                </a:solidFill>
                <a:cs typeface="Times New Roman"/>
              </a:rPr>
              <a:t>Казначейское сопровождение.</a:t>
            </a:r>
            <a:endParaRPr/>
          </a:p>
          <a:p>
            <a:pPr algn="ctr">
              <a:spcBef>
                <a:spcPts val="0"/>
              </a:spcBef>
              <a:defRPr/>
            </a:pPr>
            <a:r>
              <a:rPr lang="ru-RU" b="1">
                <a:solidFill>
                  <a:srgbClr val="11437F"/>
                </a:solidFill>
                <a:cs typeface="Times New Roman"/>
              </a:rPr>
              <a:t> Итоги 2025 года. Планы на 2026 год.</a:t>
            </a:r>
            <a:endParaRPr/>
          </a:p>
        </p:txBody>
      </p:sp>
      <p:sp>
        <p:nvSpPr>
          <p:cNvPr id="11" name="TextBox 10"/>
          <p:cNvSpPr txBox="1"/>
          <p:nvPr/>
        </p:nvSpPr>
        <p:spPr bwMode="auto"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800">
                <a:solidFill>
                  <a:schemeClr val="bg1">
                    <a:lumMod val="65000"/>
                  </a:schemeClr>
                </a:solidFill>
              </a:rPr>
              <a:t>www.chita.roskazna.ru</a:t>
            </a:r>
            <a:endParaRPr lang="ru-RU" sz="80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800">
                <a:solidFill>
                  <a:schemeClr val="bg1">
                    <a:lumMod val="65000"/>
                  </a:schemeClr>
                </a:solidFill>
              </a:rPr>
              <a:t>г. Чита, апрель 2026 год</a:t>
            </a:r>
            <a:endParaRPr/>
          </a:p>
        </p:txBody>
      </p:sp>
      <p:sp>
        <p:nvSpPr>
          <p:cNvPr id="16" name="object 2"/>
          <p:cNvSpPr/>
          <p:nvPr/>
        </p:nvSpPr>
        <p:spPr bwMode="auto">
          <a:xfrm>
            <a:off x="1" y="2681267"/>
            <a:ext cx="2654299" cy="156528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14" name="object 2"/>
          <p:cNvSpPr/>
          <p:nvPr/>
        </p:nvSpPr>
        <p:spPr bwMode="auto">
          <a:xfrm flipV="1">
            <a:off x="0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rcRect r="59942"/>
          <a:stretch/>
        </p:blipFill>
        <p:spPr bwMode="auto">
          <a:xfrm>
            <a:off x="139701" y="22225"/>
            <a:ext cx="368300" cy="35990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 bwMode="auto">
          <a:xfrm>
            <a:off x="444500" y="53995"/>
            <a:ext cx="19176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700">
                <a:solidFill>
                  <a:srgbClr val="394373"/>
                </a:solidFill>
              </a:rPr>
              <a:t>Управление Федерального казначейства</a:t>
            </a:r>
            <a:endParaRPr/>
          </a:p>
          <a:p>
            <a:pPr>
              <a:defRPr/>
            </a:pPr>
            <a:r>
              <a:rPr lang="ru-RU" sz="700">
                <a:solidFill>
                  <a:srgbClr val="394373"/>
                </a:solidFill>
              </a:rPr>
              <a:t>по Забайкальскому краю</a:t>
            </a:r>
            <a:endParaRPr/>
          </a:p>
        </p:txBody>
      </p:sp>
      <p:sp>
        <p:nvSpPr>
          <p:cNvPr id="15" name="TextBox 14"/>
          <p:cNvSpPr txBox="1"/>
          <p:nvPr/>
        </p:nvSpPr>
        <p:spPr bwMode="auto">
          <a:xfrm>
            <a:off x="63500" y="2350671"/>
            <a:ext cx="35051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900" b="1">
                <a:solidFill>
                  <a:srgbClr val="11437F"/>
                </a:solidFill>
              </a:rPr>
              <a:t>Бадмажапов Бато Цыбикдоржиевич</a:t>
            </a:r>
            <a:endParaRPr lang="ru-RU" sz="900">
              <a:solidFill>
                <a:srgbClr val="11437F"/>
              </a:solidFill>
            </a:endParaRPr>
          </a:p>
          <a:p>
            <a:pPr>
              <a:defRPr/>
            </a:pPr>
            <a:r>
              <a:rPr lang="ru-RU" sz="700">
                <a:solidFill>
                  <a:srgbClr val="11437F"/>
                </a:solidFill>
              </a:rPr>
              <a:t>Начальник отдела казначейского сопровождения УФК по Забайкальскому краю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56803694" name="object 2"/>
          <p:cNvSpPr/>
          <p:nvPr/>
        </p:nvSpPr>
        <p:spPr bwMode="auto">
          <a:xfrm flipV="1">
            <a:off x="0" y="250824"/>
            <a:ext cx="5765799" cy="177167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pic>
        <p:nvPicPr>
          <p:cNvPr id="240999049" name="Рисунок 9"/>
          <p:cNvPicPr>
            <a:picLocks noChangeAspect="1"/>
          </p:cNvPicPr>
          <p:nvPr/>
        </p:nvPicPr>
        <p:blipFill>
          <a:blip r:embed="rId2"/>
          <a:srcRect r="61105"/>
          <a:stretch/>
        </p:blipFill>
        <p:spPr bwMode="auto">
          <a:xfrm>
            <a:off x="139699" y="43317"/>
            <a:ext cx="357603" cy="359905"/>
          </a:xfrm>
          <a:prstGeom prst="rect">
            <a:avLst/>
          </a:prstGeom>
        </p:spPr>
      </p:pic>
      <p:sp>
        <p:nvSpPr>
          <p:cNvPr id="875501045" name="TextBox 10"/>
          <p:cNvSpPr txBox="1"/>
          <p:nvPr/>
        </p:nvSpPr>
        <p:spPr bwMode="auto">
          <a:xfrm>
            <a:off x="435140" y="69382"/>
            <a:ext cx="1914357" cy="307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 dirty="0">
                <a:solidFill>
                  <a:srgbClr val="002060"/>
                </a:solidFill>
                <a:cs typeface="Times New Roman"/>
              </a:rPr>
              <a:t>Управление Федерального казначейства</a:t>
            </a:r>
            <a:endParaRPr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ru-RU" sz="700" dirty="0">
                <a:solidFill>
                  <a:srgbClr val="002060"/>
                </a:solidFill>
                <a:cs typeface="Times New Roman"/>
              </a:rPr>
              <a:t>по Забайкальскому краю</a:t>
            </a:r>
            <a:endParaRPr dirty="0">
              <a:solidFill>
                <a:srgbClr val="002060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35140" y="476506"/>
            <a:ext cx="2181823" cy="266992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187700" y="473835"/>
            <a:ext cx="2057400" cy="137667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3196876" y="1884355"/>
            <a:ext cx="2048224" cy="12833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DBB44DEB-781B-4418-9F8C-01DFEAE785E0}"/>
              </a:ext>
            </a:extLst>
          </p:cNvPr>
          <p:cNvSpPr txBox="1"/>
          <p:nvPr/>
        </p:nvSpPr>
        <p:spPr bwMode="auto">
          <a:xfrm>
            <a:off x="3334847" y="161714"/>
            <a:ext cx="24097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800" dirty="0">
                <a:solidFill>
                  <a:srgbClr val="002060"/>
                </a:solidFill>
                <a:latin typeface="+mj-lt"/>
                <a:cs typeface="Arial"/>
              </a:rPr>
              <a:t>Объекты капитального строительства</a:t>
            </a:r>
            <a:endParaRPr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 bwMode="auto">
          <a:xfrm>
            <a:off x="1968500" y="96314"/>
            <a:ext cx="36289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800" dirty="0">
                <a:solidFill>
                  <a:srgbClr val="11437F"/>
                </a:solidFill>
                <a:latin typeface="+mj-lt"/>
                <a:cs typeface="Arial"/>
              </a:rPr>
              <a:t>ИБК, СКК, КИК</a:t>
            </a:r>
            <a:endParaRPr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71341" y="448766"/>
          <a:ext cx="5278558" cy="27738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90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2048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7217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18713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47986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2659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500">
                          <a:solidFill>
                            <a:srgbClr val="11437F"/>
                          </a:solidFill>
                          <a:latin typeface="Times New Roman"/>
                          <a:cs typeface="Times New Roman"/>
                        </a:rPr>
                        <a:t>№ п/п</a:t>
                      </a:r>
                      <a:endParaRPr/>
                    </a:p>
                  </a:txBody>
                  <a:tcPr marL="36000" marR="36000" marT="36000" marB="36000" anchor="ctr">
                    <a:lnL w="3175" algn="ctr">
                      <a:noFill/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3175" algn="ctr">
                      <a:noFill/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500">
                          <a:solidFill>
                            <a:srgbClr val="11437F"/>
                          </a:solidFill>
                          <a:latin typeface="Times New Roman"/>
                          <a:cs typeface="Times New Roman"/>
                        </a:rPr>
                        <a:t>Наименование проекта (мероприятия)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500">
                          <a:solidFill>
                            <a:srgbClr val="11437F"/>
                          </a:solidFill>
                          <a:latin typeface="Times New Roman"/>
                          <a:cs typeface="Times New Roman"/>
                        </a:rPr>
                        <a:t>2022-2025 гг.</a:t>
                      </a:r>
                      <a:endParaRPr/>
                    </a:p>
                  </a:txBody>
                  <a:tcPr marL="36000" marR="36000" marT="36000" marB="36000" anchor="ctr">
                    <a:lnL w="6350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3175" algn="ctr">
                      <a:noFill/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500">
                          <a:solidFill>
                            <a:srgbClr val="11437F"/>
                          </a:solidFill>
                          <a:latin typeface="Times New Roman"/>
                          <a:cs typeface="Times New Roman"/>
                        </a:rPr>
                        <a:t>Сумма,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500">
                          <a:solidFill>
                            <a:srgbClr val="11437F"/>
                          </a:solidFill>
                          <a:latin typeface="Times New Roman"/>
                          <a:cs typeface="Times New Roman"/>
                        </a:rPr>
                        <a:t> млн. руб.</a:t>
                      </a:r>
                      <a:endParaRPr/>
                    </a:p>
                  </a:txBody>
                  <a:tcPr marL="36000" marR="36000" marT="36000" marB="36000" anchor="ctr">
                    <a:lnL w="6350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3175" algn="ctr">
                      <a:noFill/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500">
                          <a:solidFill>
                            <a:srgbClr val="11437F"/>
                          </a:solidFill>
                          <a:latin typeface="Times New Roman"/>
                          <a:cs typeface="Times New Roman"/>
                        </a:rPr>
                        <a:t>Наименование проекта (мероприятия)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500">
                          <a:solidFill>
                            <a:srgbClr val="11437F"/>
                          </a:solidFill>
                          <a:latin typeface="Times New Roman"/>
                          <a:cs typeface="Times New Roman"/>
                        </a:rPr>
                        <a:t>2026 г.</a:t>
                      </a:r>
                      <a:endParaRPr/>
                    </a:p>
                  </a:txBody>
                  <a:tcPr marL="36000" marR="36000" marT="36000" marB="36000" anchor="ctr">
                    <a:lnL w="6350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3175" algn="ctr">
                      <a:noFill/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500">
                          <a:solidFill>
                            <a:srgbClr val="11437F"/>
                          </a:solidFill>
                          <a:latin typeface="Times New Roman"/>
                          <a:cs typeface="Times New Roman"/>
                        </a:rPr>
                        <a:t>Сумма, 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500">
                          <a:solidFill>
                            <a:srgbClr val="11437F"/>
                          </a:solidFill>
                          <a:latin typeface="Times New Roman"/>
                          <a:cs typeface="Times New Roman"/>
                        </a:rPr>
                        <a:t>млн. руб.</a:t>
                      </a:r>
                      <a:endParaRPr/>
                    </a:p>
                  </a:txBody>
                  <a:tcPr marL="36000" marR="36000" marT="36000" marB="36000" anchor="ctr">
                    <a:lnL w="6350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3175" algn="ctr">
                      <a:noFill/>
                    </a:lnR>
                    <a:lnT w="3175" algn="ctr">
                      <a:noFill/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0353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500" b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endParaRPr/>
                    </a:p>
                  </a:txBody>
                  <a:tcPr anchor="ctr">
                    <a:lnL w="3175" algn="ctr">
                      <a:noFill/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defRPr/>
                      </a:pPr>
                      <a:r>
                        <a:rPr lang="ru-RU" sz="500" b="0">
                          <a:solidFill>
                            <a:srgbClr val="003B59"/>
                          </a:solidFill>
                          <a:latin typeface="Times New Roman"/>
                          <a:cs typeface="Times New Roman"/>
                        </a:rPr>
                        <a:t>Приобретение подвижного состава пассажирского транспорта общего пользования</a:t>
                      </a:r>
                      <a:endParaRPr lang="ru-RU" sz="500" b="0">
                        <a:latin typeface="Times New Roman"/>
                        <a:cs typeface="Times New Roman"/>
                      </a:endParaRPr>
                    </a:p>
                  </a:txBody>
                  <a:tcPr marL="36000" marR="36000" marT="36000" marB="36000" anchor="ctr">
                    <a:lnL w="6350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500" b="0">
                          <a:solidFill>
                            <a:srgbClr val="003B59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399,00</a:t>
                      </a:r>
                      <a:endParaRPr/>
                    </a:p>
                  </a:txBody>
                  <a:tcPr marL="36000" marR="36000" marT="36000" marB="36000" anchor="ctr">
                    <a:lnL w="6350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500" b="0">
                          <a:solidFill>
                            <a:srgbClr val="003B59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Строительство инженерной инфраструктуры объекта «Современный университетский кампус мирового уровня» (создание электроснабжения, теплоснабжения, водоснабжения и водоотведения)</a:t>
                      </a:r>
                      <a:endParaRPr/>
                    </a:p>
                  </a:txBody>
                  <a:tcPr marL="36000" marR="36000" marT="36000" marB="36000" anchor="ctr">
                    <a:lnL w="6350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500" b="0">
                          <a:solidFill>
                            <a:srgbClr val="003B59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3 564, 42 </a:t>
                      </a:r>
                      <a:endParaRPr/>
                    </a:p>
                  </a:txBody>
                  <a:tcPr marL="9525" marR="9525" marT="9525" marB="0" anchor="ctr">
                    <a:lnL w="6350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3175" algn="ctr">
                      <a:noFill/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0353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500" b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  <a:endParaRPr/>
                    </a:p>
                  </a:txBody>
                  <a:tcPr anchor="ctr">
                    <a:lnL w="3175" algn="ctr">
                      <a:noFill/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defRPr/>
                      </a:pPr>
                      <a:r>
                        <a:rPr lang="ru-RU" sz="500" b="0">
                          <a:solidFill>
                            <a:srgbClr val="003B59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Строительство автодорожного путепровода через железную дорогу на 6191-6192 км перегона Чита-1 – Кадала</a:t>
                      </a:r>
                      <a:r>
                        <a:rPr lang="ru-RU" sz="500" b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,</a:t>
                      </a:r>
                      <a:r>
                        <a:rPr lang="ru-RU" sz="500" b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ru-RU" sz="500" b="0">
                          <a:solidFill>
                            <a:srgbClr val="003B59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в рамках строительства троллейбусной линии до КСК</a:t>
                      </a:r>
                      <a:endParaRPr/>
                    </a:p>
                  </a:txBody>
                  <a:tcPr marL="36000" marR="36000" marT="36000" marB="36000" anchor="ctr">
                    <a:lnL w="6350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500" b="0">
                          <a:solidFill>
                            <a:srgbClr val="003B59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1 016,80</a:t>
                      </a:r>
                      <a:endParaRPr/>
                    </a:p>
                  </a:txBody>
                  <a:tcPr marL="36000" marR="36000" marT="36000" marB="36000" anchor="ctr">
                    <a:lnL w="6350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500" b="0">
                          <a:solidFill>
                            <a:srgbClr val="003B59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Благоустройство набережной р. Чита (45,1 Га)</a:t>
                      </a:r>
                      <a:endParaRPr/>
                    </a:p>
                  </a:txBody>
                  <a:tcPr marL="36000" marR="36000" marT="36000" marB="36000" anchor="ctr">
                    <a:lnL w="6350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500" b="0">
                          <a:solidFill>
                            <a:srgbClr val="003B59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1 964,36</a:t>
                      </a:r>
                      <a:endParaRPr/>
                    </a:p>
                  </a:txBody>
                  <a:tcPr marL="36000" marR="36000" marT="36000" marB="36000" anchor="ctr">
                    <a:lnL w="6350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3175" algn="ctr">
                      <a:noFill/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2543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500" b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/>
                    </a:p>
                  </a:txBody>
                  <a:tcPr anchor="ctr">
                    <a:lnL w="3175" algn="ctr">
                      <a:noFill/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500" b="0">
                          <a:solidFill>
                            <a:srgbClr val="003B59"/>
                          </a:solidFill>
                          <a:latin typeface="Times New Roman"/>
                          <a:cs typeface="Times New Roman"/>
                        </a:rPr>
                        <a:t>Капитальный ремонт учебно-производственной базы ГАПОУ "Краснокаменский горно-промышленный техникум»,  ГПОУ Краснокаменский промьппленно-технологическии техникум"</a:t>
                      </a:r>
                      <a:endParaRPr lang="ru-RU" sz="500" b="0">
                        <a:latin typeface="Times New Roman"/>
                        <a:cs typeface="Times New Roman"/>
                      </a:endParaRPr>
                    </a:p>
                    <a:p>
                      <a:pPr algn="just">
                        <a:defRPr/>
                      </a:pPr>
                      <a:endParaRPr lang="ru-RU" sz="500" b="0">
                        <a:solidFill>
                          <a:srgbClr val="003B59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36000" marR="36000" marT="36000" marB="36000" anchor="ctr">
                    <a:lnL w="6350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500" b="0">
                        <a:solidFill>
                          <a:srgbClr val="003B59"/>
                        </a:solidFill>
                        <a:latin typeface="Times New Roman"/>
                        <a:ea typeface="+mn-ea"/>
                        <a:cs typeface="Times New Roman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500" b="0">
                          <a:solidFill>
                            <a:srgbClr val="003B59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174,01</a:t>
                      </a:r>
                      <a:endParaRPr/>
                    </a:p>
                  </a:txBody>
                  <a:tcPr marL="36000" marR="36000" marT="36000" marB="36000" anchor="ctr">
                    <a:lnL w="6350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500" b="0">
                          <a:solidFill>
                            <a:srgbClr val="003B59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Строительство и реконструкция сетей теплоснабжения, электроснабжения, водоснабжения и водоотведения, 3579,5 м</a:t>
                      </a:r>
                      <a:endParaRPr/>
                    </a:p>
                  </a:txBody>
                  <a:tcPr marL="36000" marR="36000" marT="36000" marB="36000" anchor="ctr">
                    <a:lnL w="6350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500" b="0">
                          <a:solidFill>
                            <a:srgbClr val="003B59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429, 96</a:t>
                      </a:r>
                      <a:endParaRPr/>
                    </a:p>
                  </a:txBody>
                  <a:tcPr marL="36000" marR="36000" marT="36000" marB="36000" anchor="ctr">
                    <a:lnL w="6350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3175" algn="ctr">
                      <a:noFill/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80485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500" b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/>
                    </a:p>
                  </a:txBody>
                  <a:tcPr anchor="ctr">
                    <a:lnL w="3175" algn="ctr">
                      <a:noFill/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defRPr/>
                      </a:pPr>
                      <a:r>
                        <a:rPr lang="ru-RU" sz="500" b="0">
                          <a:solidFill>
                            <a:srgbClr val="003B59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Технологическое присоединение к сетям водоснабжения и водоотведения, электроснабжения и теплоснабжения (мкр. Романовкий, мкр. Кенон Ривьера Парк, мкр. Нер-Заводский, гостиница «Эталон»,)</a:t>
                      </a:r>
                      <a:endParaRPr/>
                    </a:p>
                  </a:txBody>
                  <a:tcPr marL="36000" marR="36000" marT="36000" marB="36000" anchor="ctr">
                    <a:lnL w="6350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500" b="0">
                          <a:solidFill>
                            <a:srgbClr val="003B59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2 055,20</a:t>
                      </a:r>
                      <a:endParaRPr/>
                    </a:p>
                  </a:txBody>
                  <a:tcPr marL="36000" marR="36000" marT="36000" marB="36000" anchor="ctr">
                    <a:lnL w="6350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500" b="0">
                          <a:solidFill>
                            <a:srgbClr val="003B59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Технологическое присоединение к сетям теплоснабжения, водоснабжения и водоотведения  (МКД ул. Брызгалова, 14, ул. Кочеткова, 76, ул. Токмакова, 30, ЖК Солнечный город, ЖК Эверест пгт. Забайкальск)</a:t>
                      </a:r>
                      <a:endParaRPr/>
                    </a:p>
                  </a:txBody>
                  <a:tcPr marL="36000" marR="36000" marT="36000" marB="36000" anchor="ctr">
                    <a:lnL w="6350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500" b="0">
                          <a:solidFill>
                            <a:srgbClr val="003B59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849, 56</a:t>
                      </a:r>
                      <a:endParaRPr/>
                    </a:p>
                  </a:txBody>
                  <a:tcPr marL="9525" marR="9525" marT="9525" marB="0" anchor="ctr">
                    <a:lnL w="6350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3175" algn="ctr">
                      <a:noFill/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0353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500" b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/>
                    </a:p>
                  </a:txBody>
                  <a:tcPr anchor="ctr">
                    <a:lnL w="3175" algn="ctr">
                      <a:noFill/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defRPr/>
                      </a:pPr>
                      <a:r>
                        <a:rPr lang="ru-RU" sz="500" b="0">
                          <a:solidFill>
                            <a:srgbClr val="003B59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Строительство водозабора с водопроводом до Быркинского месторождения подземных вод (12 км.) в рамках проекта строительства цементного завода, Оловяннинский район</a:t>
                      </a:r>
                      <a:endParaRPr/>
                    </a:p>
                  </a:txBody>
                  <a:tcPr marL="36000" marR="36000" marT="36000" marB="36000" anchor="ctr">
                    <a:lnL w="6350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500" b="0">
                          <a:solidFill>
                            <a:srgbClr val="003B59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400,00</a:t>
                      </a:r>
                      <a:endParaRPr/>
                    </a:p>
                  </a:txBody>
                  <a:tcPr marL="36000" marR="36000" marT="36000" marB="36000" anchor="ctr">
                    <a:lnL w="6350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500" b="0">
                          <a:solidFill>
                            <a:srgbClr val="003B59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Выполнение проектно-изыскательских работ и разработка проектной документации Сибирского водозабора, 25 000 м3/сутки</a:t>
                      </a:r>
                      <a:endParaRPr/>
                    </a:p>
                  </a:txBody>
                  <a:tcPr marL="36000" marR="36000" marT="36000" marB="36000" anchor="ctr">
                    <a:lnL w="6350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500" b="0">
                          <a:solidFill>
                            <a:srgbClr val="003B59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260,00</a:t>
                      </a:r>
                      <a:endParaRPr lang="ru-RU" sz="500" b="0">
                        <a:latin typeface="Times New Roman"/>
                        <a:cs typeface="Times New Roman"/>
                      </a:endParaRPr>
                    </a:p>
                  </a:txBody>
                  <a:tcPr marL="36000" marR="36000" marT="36000" marB="36000" anchor="ctr">
                    <a:lnL w="6350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3175" algn="ctr">
                      <a:noFill/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2659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500" b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6</a:t>
                      </a:r>
                      <a:endParaRPr/>
                    </a:p>
                  </a:txBody>
                  <a:tcPr anchor="ctr">
                    <a:lnL w="3175" algn="ctr">
                      <a:noFill/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defRPr/>
                      </a:pPr>
                      <a:r>
                        <a:rPr lang="ru-RU" sz="500" b="0">
                          <a:solidFill>
                            <a:srgbClr val="003B59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Капитальный ремонт, модернизация или реконструкция систем теплоснабжения и связанного с ним оборудования г. Чита</a:t>
                      </a:r>
                      <a:endParaRPr/>
                    </a:p>
                  </a:txBody>
                  <a:tcPr marL="36000" marR="36000" marT="36000" marB="36000" anchor="ctr">
                    <a:lnL w="6350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500" b="0">
                          <a:solidFill>
                            <a:srgbClr val="003B59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943,82</a:t>
                      </a:r>
                      <a:endParaRPr/>
                    </a:p>
                  </a:txBody>
                  <a:tcPr marL="36000" marR="36000" marT="36000" marB="36000" anchor="ctr">
                    <a:lnL w="6350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500" b="0">
                        <a:solidFill>
                          <a:srgbClr val="003B59"/>
                        </a:solidFill>
                        <a:latin typeface="Times New Roman"/>
                        <a:ea typeface="+mn-ea"/>
                        <a:cs typeface="Times New Roman"/>
                      </a:endParaRPr>
                    </a:p>
                  </a:txBody>
                  <a:tcPr marL="36000" marR="36000" marT="36000" marB="36000" anchor="ctr">
                    <a:lnL w="6350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500" b="0">
                        <a:solidFill>
                          <a:srgbClr val="003B59"/>
                        </a:solidFill>
                        <a:latin typeface="Times New Roman"/>
                        <a:ea typeface="+mn-ea"/>
                        <a:cs typeface="Times New Roman"/>
                      </a:endParaRPr>
                    </a:p>
                  </a:txBody>
                  <a:tcPr marL="36000" marR="36000" marT="36000" marB="36000" anchor="ctr">
                    <a:lnL w="6350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3175" algn="ctr">
                      <a:noFill/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0353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500" b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7</a:t>
                      </a:r>
                      <a:endParaRPr/>
                    </a:p>
                  </a:txBody>
                  <a:tcPr anchor="ctr">
                    <a:lnL w="3175" algn="ctr">
                      <a:noFill/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defRPr/>
                      </a:pPr>
                      <a:r>
                        <a:rPr lang="ru-RU" sz="500" b="0">
                          <a:solidFill>
                            <a:srgbClr val="003B59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Капитальный ремонт, модернизация или</a:t>
                      </a:r>
                      <a:endParaRPr/>
                    </a:p>
                    <a:p>
                      <a:pPr algn="just">
                        <a:defRPr/>
                      </a:pPr>
                      <a:r>
                        <a:rPr lang="ru-RU" sz="500" b="0">
                          <a:solidFill>
                            <a:srgbClr val="003B59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реконструкция систем водоснабжения и  водоотведения и связанного оборудования г. Чита</a:t>
                      </a:r>
                      <a:endParaRPr/>
                    </a:p>
                  </a:txBody>
                  <a:tcPr marL="36000" marR="36000" marT="36000" marB="36000" anchor="ctr">
                    <a:lnL w="6350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500" b="0">
                          <a:solidFill>
                            <a:srgbClr val="003B59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256, 2</a:t>
                      </a:r>
                      <a:endParaRPr/>
                    </a:p>
                  </a:txBody>
                  <a:tcPr marL="36000" marR="36000" marT="36000" marB="36000" anchor="ctr">
                    <a:lnL w="6350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500" b="0">
                        <a:solidFill>
                          <a:srgbClr val="003B59"/>
                        </a:solidFill>
                        <a:latin typeface="Times New Roman"/>
                        <a:ea typeface="+mn-ea"/>
                        <a:cs typeface="Times New Roman"/>
                      </a:endParaRPr>
                    </a:p>
                  </a:txBody>
                  <a:tcPr marL="36000" marR="36000" marT="36000" marB="36000" anchor="ctr">
                    <a:lnL w="6350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500" b="0">
                        <a:solidFill>
                          <a:srgbClr val="003B59"/>
                        </a:solidFill>
                        <a:latin typeface="Times New Roman"/>
                        <a:ea typeface="+mn-ea"/>
                        <a:cs typeface="Times New Roman"/>
                      </a:endParaRPr>
                    </a:p>
                  </a:txBody>
                  <a:tcPr marL="9525" marR="9525" marT="9525" marB="0" anchor="ctr">
                    <a:lnL w="6350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3175" algn="ctr">
                      <a:noFill/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8794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500" b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endParaRPr/>
                    </a:p>
                  </a:txBody>
                  <a:tcPr anchor="ctr">
                    <a:lnL w="3175" algn="ctr">
                      <a:noFill/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defRPr/>
                      </a:pPr>
                      <a:r>
                        <a:rPr lang="ru-RU" sz="500" b="0">
                          <a:solidFill>
                            <a:srgbClr val="003B59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Капитальный ремонт, ремонт или реконструкция инженерных систем водоснабжения, систем теплоснабжения и связанного с ними оборудования г. Краснокаменск</a:t>
                      </a:r>
                      <a:endParaRPr/>
                    </a:p>
                  </a:txBody>
                  <a:tcPr marL="36000" marR="36000" marT="36000" marB="36000" anchor="ctr">
                    <a:lnL w="6350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500" b="0">
                          <a:solidFill>
                            <a:srgbClr val="003B59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62,85</a:t>
                      </a:r>
                      <a:endParaRPr/>
                    </a:p>
                  </a:txBody>
                  <a:tcPr marL="36000" marR="36000" marT="36000" marB="36000" anchor="ctr">
                    <a:lnL w="6350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500" b="0">
                        <a:solidFill>
                          <a:srgbClr val="003B59"/>
                        </a:solidFill>
                        <a:latin typeface="Times New Roman"/>
                        <a:ea typeface="+mn-ea"/>
                        <a:cs typeface="Times New Roman"/>
                      </a:endParaRPr>
                    </a:p>
                  </a:txBody>
                  <a:tcPr marL="36000" marR="36000" marT="36000" marB="36000" anchor="ctr">
                    <a:lnL w="6350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500" b="0">
                        <a:latin typeface="Times New Roman"/>
                        <a:cs typeface="Times New Roman"/>
                      </a:endParaRPr>
                    </a:p>
                  </a:txBody>
                  <a:tcPr marL="36000" marR="36000" marT="36000" marB="36000" anchor="ctr">
                    <a:lnL w="6350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3175" algn="ctr">
                      <a:noFill/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object 2"/>
          <p:cNvSpPr/>
          <p:nvPr/>
        </p:nvSpPr>
        <p:spPr bwMode="auto">
          <a:xfrm flipV="1">
            <a:off x="0" y="250825"/>
            <a:ext cx="5765799" cy="177168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pic>
        <p:nvPicPr>
          <p:cNvPr id="156866567" name="Рисунок 12"/>
          <p:cNvPicPr>
            <a:picLocks noChangeAspect="1"/>
          </p:cNvPicPr>
          <p:nvPr/>
        </p:nvPicPr>
        <p:blipFill>
          <a:blip r:embed="rId2"/>
          <a:srcRect r="59942"/>
          <a:stretch/>
        </p:blipFill>
        <p:spPr bwMode="auto">
          <a:xfrm>
            <a:off x="139700" y="22224"/>
            <a:ext cx="368299" cy="359905"/>
          </a:xfrm>
          <a:prstGeom prst="rect">
            <a:avLst/>
          </a:prstGeom>
        </p:spPr>
      </p:pic>
      <p:sp>
        <p:nvSpPr>
          <p:cNvPr id="505911331" name="TextBox 505911330"/>
          <p:cNvSpPr txBox="1"/>
          <p:nvPr/>
        </p:nvSpPr>
        <p:spPr bwMode="auto">
          <a:xfrm>
            <a:off x="444500" y="49596"/>
            <a:ext cx="1893563" cy="3051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l">
              <a:defRPr/>
            </a:pPr>
            <a:r>
              <a:rPr lang="ru-RU" sz="700" dirty="0">
                <a:solidFill>
                  <a:srgbClr val="002060"/>
                </a:solidFill>
              </a:rPr>
              <a:t>Управление Федерального казначейства</a:t>
            </a:r>
            <a:endParaRPr sz="700" dirty="0">
              <a:solidFill>
                <a:srgbClr val="002060"/>
              </a:solidFill>
            </a:endParaRPr>
          </a:p>
          <a:p>
            <a:pPr algn="l">
              <a:defRPr/>
            </a:pPr>
            <a:r>
              <a:rPr lang="ru-RU" sz="700" dirty="0">
                <a:solidFill>
                  <a:srgbClr val="002060"/>
                </a:solidFill>
              </a:rPr>
              <a:t>по Забайкальскому краю</a:t>
            </a:r>
            <a:endParaRPr sz="7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54917028" name="object 2"/>
          <p:cNvSpPr/>
          <p:nvPr/>
        </p:nvSpPr>
        <p:spPr bwMode="auto">
          <a:xfrm flipV="1">
            <a:off x="0" y="377158"/>
            <a:ext cx="5765798" cy="50832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pic>
        <p:nvPicPr>
          <p:cNvPr id="802848225" name="Рисунок 9"/>
          <p:cNvPicPr>
            <a:picLocks noChangeAspect="1"/>
          </p:cNvPicPr>
          <p:nvPr/>
        </p:nvPicPr>
        <p:blipFill>
          <a:blip r:embed="rId2"/>
          <a:srcRect r="61105"/>
          <a:stretch/>
        </p:blipFill>
        <p:spPr bwMode="auto">
          <a:xfrm>
            <a:off x="139699" y="43317"/>
            <a:ext cx="357603" cy="359905"/>
          </a:xfrm>
          <a:prstGeom prst="rect">
            <a:avLst/>
          </a:prstGeom>
        </p:spPr>
      </p:pic>
      <p:sp>
        <p:nvSpPr>
          <p:cNvPr id="539528255" name="TextBox 10"/>
          <p:cNvSpPr txBox="1"/>
          <p:nvPr/>
        </p:nvSpPr>
        <p:spPr bwMode="auto">
          <a:xfrm>
            <a:off x="435140" y="69382"/>
            <a:ext cx="1914357" cy="307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 dirty="0">
                <a:solidFill>
                  <a:srgbClr val="002060"/>
                </a:solidFill>
                <a:cs typeface="Times New Roman"/>
              </a:rPr>
              <a:t>Управление Федерального казначейства</a:t>
            </a:r>
            <a:endParaRPr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ru-RU" sz="700" dirty="0">
                <a:solidFill>
                  <a:srgbClr val="002060"/>
                </a:solidFill>
                <a:cs typeface="Times New Roman"/>
              </a:rPr>
              <a:t>по Забайкальскому краю</a:t>
            </a:r>
            <a:endParaRPr dirty="0">
              <a:solidFill>
                <a:srgbClr val="002060"/>
              </a:solidFill>
            </a:endParaRPr>
          </a:p>
        </p:txBody>
      </p:sp>
      <p:sp>
        <p:nvSpPr>
          <p:cNvPr id="504479023" name="object 9"/>
          <p:cNvSpPr/>
          <p:nvPr/>
        </p:nvSpPr>
        <p:spPr bwMode="auto">
          <a:xfrm>
            <a:off x="4519471" y="207609"/>
            <a:ext cx="1240521" cy="2752567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1914911592" name="Прямоугольник 1914911591"/>
          <p:cNvSpPr/>
          <p:nvPr/>
        </p:nvSpPr>
        <p:spPr bwMode="auto">
          <a:xfrm>
            <a:off x="651465" y="2267424"/>
            <a:ext cx="2162785" cy="441294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97063969" name="Прямоугольник 497063968"/>
          <p:cNvSpPr/>
          <p:nvPr/>
        </p:nvSpPr>
        <p:spPr bwMode="auto">
          <a:xfrm>
            <a:off x="3085557" y="2127831"/>
            <a:ext cx="2513614" cy="945238"/>
          </a:xfrm>
          <a:prstGeom prst="rect">
            <a:avLst/>
          </a:prstGeom>
          <a:ln w="12699">
            <a:solidFill>
              <a:schemeClr val="accent1"/>
            </a:solidFill>
            <a:prstDash val="dashDot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sz="800" b="1" i="0" u="none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При установлении возможного нарушения участником казначейского сопровождения направляется информация:</a:t>
            </a:r>
            <a:endParaRPr sz="800" b="0" i="0" u="none">
              <a:solidFill>
                <a:schemeClr val="tx2"/>
              </a:solidFill>
              <a:latin typeface="Times New Roman"/>
              <a:ea typeface="Times New Roman"/>
              <a:cs typeface="Times New Roman"/>
            </a:endParaRPr>
          </a:p>
          <a:p>
            <a:pPr algn="ctr">
              <a:defRPr/>
            </a:pPr>
            <a:r>
              <a:rPr sz="800" b="0" i="0" u="none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 заказчику, получателю средств, главному распорядителю, высшему должностному лицу субъекта, в случае неустранения нарушения – в правоохранительные органы, органы прокуратуры.</a:t>
            </a:r>
            <a:endParaRPr sz="800">
              <a:solidFill>
                <a:schemeClr val="tx2"/>
              </a:solidFill>
              <a:latin typeface="Times New Roman"/>
              <a:cs typeface="Times New Roman"/>
            </a:endParaRPr>
          </a:p>
        </p:txBody>
      </p:sp>
      <p:sp>
        <p:nvSpPr>
          <p:cNvPr id="1453925843" name="Прямоугольник 1453925842"/>
          <p:cNvSpPr/>
          <p:nvPr/>
        </p:nvSpPr>
        <p:spPr bwMode="auto">
          <a:xfrm>
            <a:off x="843714" y="544129"/>
            <a:ext cx="4338680" cy="185535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5574281" name="Прямоугольник 1645574280"/>
          <p:cNvSpPr/>
          <p:nvPr/>
        </p:nvSpPr>
        <p:spPr bwMode="auto">
          <a:xfrm>
            <a:off x="139698" y="427989"/>
            <a:ext cx="5507847" cy="335639"/>
          </a:xfrm>
          <a:prstGeom prst="rect">
            <a:avLst/>
          </a:prstGeom>
          <a:ln w="19049">
            <a:noFill/>
            <a:prstDash val="solid"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sz="800" b="0" i="0" u="none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Приказ Федерального казначейства от 30.12.2025 № 450 вносит изменения в приказ от 10.02.2022 № 1</a:t>
            </a:r>
          </a:p>
          <a:p>
            <a:pPr algn="ctr">
              <a:defRPr/>
            </a:pPr>
            <a:r>
              <a:rPr sz="800" b="0" i="0" u="none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 «Временный порядок  по осуществлению финансового контроля за использованием ИБК, СКК, КИК».</a:t>
            </a:r>
          </a:p>
        </p:txBody>
      </p:sp>
      <p:sp>
        <p:nvSpPr>
          <p:cNvPr id="150192354" name="Прямоугольник 150192353"/>
          <p:cNvSpPr/>
          <p:nvPr/>
        </p:nvSpPr>
        <p:spPr bwMode="auto">
          <a:xfrm>
            <a:off x="542234" y="1725858"/>
            <a:ext cx="914400" cy="289593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9802296" name="Прямоугольник 609802295"/>
          <p:cNvSpPr/>
          <p:nvPr/>
        </p:nvSpPr>
        <p:spPr bwMode="auto">
          <a:xfrm>
            <a:off x="134973" y="885550"/>
            <a:ext cx="2474643" cy="1067158"/>
          </a:xfrm>
          <a:prstGeom prst="rect">
            <a:avLst/>
          </a:prstGeom>
          <a:noFill/>
          <a:ln w="12699">
            <a:solidFill>
              <a:schemeClr val="accent1">
                <a:alpha val="49999"/>
              </a:schemeClr>
            </a:solidFill>
            <a:prstDash val="dashDot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sz="800" b="1" i="0" u="none" dirty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800" b="1" i="0" u="none" dirty="0" err="1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ходе</a:t>
            </a:r>
            <a:r>
              <a:rPr sz="800" b="1" i="0" u="none" dirty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b="1" i="0" u="none" dirty="0" err="1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мониторинга</a:t>
            </a:r>
            <a:r>
              <a:rPr sz="800" b="1" i="0" u="none" dirty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b="1" i="0" u="none" dirty="0" err="1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проводится</a:t>
            </a:r>
            <a:r>
              <a:rPr sz="800" b="1" i="0" u="none" dirty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b="1" i="0" u="none" dirty="0" err="1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анализ</a:t>
            </a:r>
            <a:r>
              <a:rPr sz="800" b="1" i="0" u="none" dirty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b="1" i="0" u="none" dirty="0" err="1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остатков</a:t>
            </a:r>
            <a:r>
              <a:rPr sz="800" b="1" i="0" u="none" dirty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b="1" i="0" u="none" dirty="0" err="1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средств</a:t>
            </a:r>
            <a:r>
              <a:rPr sz="800" b="1" i="0" u="none" dirty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b="1" i="0" u="none" dirty="0" err="1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на</a:t>
            </a:r>
            <a:r>
              <a:rPr sz="800" b="1" i="0" u="none" dirty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b="1" i="0" u="none" dirty="0" err="1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лицевых</a:t>
            </a:r>
            <a:r>
              <a:rPr sz="800" b="1" i="0" u="none" dirty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b="1" i="0" u="none" dirty="0" err="1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счетах</a:t>
            </a:r>
            <a:r>
              <a:rPr sz="800" b="1" i="0" u="none" dirty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b="1" i="0" u="none" dirty="0" err="1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участников</a:t>
            </a:r>
            <a:r>
              <a:rPr sz="800" b="1" i="0" u="none" dirty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b="1" i="0" u="none" dirty="0" err="1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казначейского</a:t>
            </a:r>
            <a:r>
              <a:rPr sz="800" b="1" i="0" u="none" dirty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b="1" i="0" u="none" dirty="0" err="1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сопровождения</a:t>
            </a:r>
            <a:r>
              <a:rPr sz="800" b="0" i="0" u="none" dirty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800" b="0" i="0" u="none" dirty="0" err="1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источником</a:t>
            </a:r>
            <a:r>
              <a:rPr sz="800" b="0" i="0" u="none" dirty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b="0" i="0" u="none" dirty="0" err="1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финансового</a:t>
            </a:r>
            <a:r>
              <a:rPr sz="800" b="0" i="0" u="none" dirty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b="0" i="0" u="none" dirty="0" err="1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обеспечения</a:t>
            </a:r>
            <a:r>
              <a:rPr sz="800" b="0" i="0" u="none" dirty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b="0" i="0" u="none" dirty="0" err="1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которых</a:t>
            </a:r>
            <a:r>
              <a:rPr sz="800" b="0" i="0" u="none" dirty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b="0" i="0" u="none" dirty="0" err="1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являются</a:t>
            </a:r>
            <a:r>
              <a:rPr sz="800" b="0" i="0" u="none" dirty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b="0" i="0" u="none" dirty="0" err="1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целевые</a:t>
            </a:r>
            <a:r>
              <a:rPr sz="800" b="0" i="0" u="none" dirty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b="0" i="0" u="none" dirty="0" err="1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бюджетные</a:t>
            </a:r>
            <a:r>
              <a:rPr sz="800" b="0" i="0" u="none" dirty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b="0" i="0" u="none" dirty="0" err="1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кредиты</a:t>
            </a:r>
            <a:r>
              <a:rPr sz="800" b="0" i="0" u="none" dirty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800" b="0" i="0" u="none" dirty="0" err="1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по</a:t>
            </a:r>
            <a:r>
              <a:rPr sz="800" b="0" i="0" u="none" dirty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b="0" i="0" u="none" dirty="0" err="1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всей</a:t>
            </a:r>
            <a:r>
              <a:rPr sz="800" b="0" i="0" u="none" dirty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b="0" i="0" u="none" dirty="0" err="1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цепочке</a:t>
            </a:r>
            <a:r>
              <a:rPr sz="800" b="0" i="0" u="none" dirty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b="0" i="0" u="none" dirty="0" err="1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кооперации</a:t>
            </a:r>
            <a:r>
              <a:rPr sz="800" b="0" i="0" u="none" dirty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 с </a:t>
            </a:r>
            <a:r>
              <a:rPr sz="800" b="0" i="0" u="none" dirty="0" err="1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соотношением</a:t>
            </a:r>
            <a:r>
              <a:rPr sz="800" b="0" i="0" u="none" dirty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b="0" i="0" u="none" dirty="0" err="1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уровня</a:t>
            </a:r>
            <a:r>
              <a:rPr sz="800" b="0" i="0" u="none" dirty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b="0" i="0" u="none" dirty="0" err="1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технической</a:t>
            </a:r>
            <a:r>
              <a:rPr sz="800" b="0" i="0" u="none" dirty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 и </a:t>
            </a:r>
            <a:r>
              <a:rPr sz="800" b="0" i="0" u="none" dirty="0" err="1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строительной</a:t>
            </a:r>
            <a:r>
              <a:rPr sz="800" b="0" i="0" u="none" dirty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b="0" i="0" u="none" dirty="0" err="1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готовности</a:t>
            </a:r>
            <a:r>
              <a:rPr sz="800" b="0" i="0" u="none" dirty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b="0" i="0" u="none" dirty="0" err="1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объектов</a:t>
            </a:r>
            <a:r>
              <a:rPr sz="800" b="0" i="0" u="none" dirty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 и </a:t>
            </a:r>
            <a:r>
              <a:rPr sz="800" b="0" i="0" u="none" dirty="0" err="1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объемов</a:t>
            </a:r>
            <a:r>
              <a:rPr sz="800" b="0" i="0" u="none" dirty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b="0" i="0" u="none" dirty="0" err="1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выполненных</a:t>
            </a:r>
            <a:r>
              <a:rPr sz="800" b="0" i="0" u="none" dirty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b="0" i="0" u="none" dirty="0" err="1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работ</a:t>
            </a:r>
            <a:r>
              <a:rPr sz="800" b="0" i="0" u="none" dirty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.</a:t>
            </a:r>
            <a:endParaRPr dirty="0">
              <a:solidFill>
                <a:schemeClr val="tx2"/>
              </a:solidFill>
            </a:endParaRPr>
          </a:p>
        </p:txBody>
      </p:sp>
      <p:sp>
        <p:nvSpPr>
          <p:cNvPr id="1864245144" name="TextBox 23"/>
          <p:cNvSpPr txBox="1"/>
          <p:nvPr/>
        </p:nvSpPr>
        <p:spPr bwMode="auto">
          <a:xfrm>
            <a:off x="2238523" y="166988"/>
            <a:ext cx="3409022" cy="213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800" dirty="0">
                <a:solidFill>
                  <a:srgbClr val="11437F"/>
                </a:solidFill>
                <a:latin typeface="Arial"/>
                <a:ea typeface="Arial"/>
                <a:cs typeface="Arial"/>
              </a:rPr>
              <a:t>Мониторинг </a:t>
            </a:r>
            <a:r>
              <a:rPr lang="ru-RU" sz="800" i="0" u="none" strike="noStrike" cap="none" spc="0" dirty="0">
                <a:solidFill>
                  <a:schemeClr val="tx2"/>
                </a:solidFill>
                <a:latin typeface="Arial"/>
                <a:ea typeface="Arial"/>
                <a:cs typeface="Arial"/>
              </a:rPr>
              <a:t>за использованием средств </a:t>
            </a:r>
            <a:r>
              <a:rPr lang="ru-RU" sz="800" i="0" u="none" strike="noStrike" cap="none" spc="0" dirty="0" smtClean="0">
                <a:solidFill>
                  <a:schemeClr val="tx2"/>
                </a:solidFill>
                <a:latin typeface="Arial"/>
                <a:ea typeface="Arial"/>
                <a:cs typeface="Arial"/>
              </a:rPr>
              <a:t>ИБК, СКК, КИК</a:t>
            </a:r>
            <a:endParaRPr sz="800" dirty="0">
              <a:solidFill>
                <a:srgbClr val="11437F"/>
              </a:solidFill>
              <a:latin typeface="Arial"/>
              <a:cs typeface="Arial"/>
            </a:endParaRPr>
          </a:p>
        </p:txBody>
      </p:sp>
      <p:sp>
        <p:nvSpPr>
          <p:cNvPr id="2120760072" name="Стрелка вправо 2120760071"/>
          <p:cNvSpPr/>
          <p:nvPr/>
        </p:nvSpPr>
        <p:spPr bwMode="auto">
          <a:xfrm>
            <a:off x="2735435" y="1267943"/>
            <a:ext cx="294924" cy="130197"/>
          </a:xfrm>
          <a:prstGeom prst="rightArrow">
            <a:avLst>
              <a:gd name="adj1" fmla="val 39593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35646032" name="Прямоугольник 2035646031"/>
          <p:cNvSpPr/>
          <p:nvPr/>
        </p:nvSpPr>
        <p:spPr bwMode="auto">
          <a:xfrm>
            <a:off x="3089517" y="885550"/>
            <a:ext cx="2509654" cy="701398"/>
          </a:xfrm>
          <a:prstGeom prst="rect">
            <a:avLst/>
          </a:prstGeom>
          <a:noFill/>
          <a:ln w="12699">
            <a:solidFill>
              <a:schemeClr val="accent1">
                <a:alpha val="49999"/>
              </a:schemeClr>
            </a:solidFill>
            <a:prstDash val="dashDot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sz="800" b="1" i="0" u="none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По результатам проведенного мониторинга </a:t>
            </a:r>
            <a:r>
              <a:rPr sz="800" b="0" i="0" u="none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(анализа) информация представляется в инфраструктурный бюджетный комитет, созданный в УФК по Забайкальскому краю и далее в Штаб, созданный МКРУ ФК.</a:t>
            </a:r>
            <a:endParaRPr sz="800">
              <a:solidFill>
                <a:schemeClr val="tx2"/>
              </a:solidFill>
            </a:endParaRPr>
          </a:p>
        </p:txBody>
      </p:sp>
      <p:sp>
        <p:nvSpPr>
          <p:cNvPr id="583019558" name="Прямоугольник 583019557"/>
          <p:cNvSpPr/>
          <p:nvPr/>
        </p:nvSpPr>
        <p:spPr bwMode="auto">
          <a:xfrm>
            <a:off x="139698" y="2127830"/>
            <a:ext cx="2480716" cy="945239"/>
          </a:xfrm>
          <a:prstGeom prst="rect">
            <a:avLst/>
          </a:prstGeom>
          <a:ln w="12699">
            <a:solidFill>
              <a:schemeClr val="accent1">
                <a:alpha val="48000"/>
              </a:schemeClr>
            </a:solidFill>
            <a:prstDash val="dashDot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sz="800" b="1" i="0" u="none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Мониторинг за использованием средств бюджетных кредитов осуществляется в целях управления и устранения последствий реализации следующих рисков:</a:t>
            </a:r>
            <a:endParaRPr/>
          </a:p>
          <a:p>
            <a:pPr algn="ctr">
              <a:defRPr/>
            </a:pPr>
            <a:r>
              <a:rPr sz="800" b="0" i="0" u="none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– риск ущерба публично-правовому образованию;</a:t>
            </a:r>
            <a:endParaRPr sz="800">
              <a:solidFill>
                <a:schemeClr val="tx2"/>
              </a:solidFill>
            </a:endParaRPr>
          </a:p>
          <a:p>
            <a:pPr algn="ctr">
              <a:defRPr/>
            </a:pPr>
            <a:r>
              <a:rPr sz="800" b="0" i="0" u="none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– риск нереализации инфраструктурного проекта (мероприятия в установленные </a:t>
            </a:r>
            <a:r>
              <a:rPr lang="ru-RU" sz="800" b="0" i="0" u="none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сроки)</a:t>
            </a:r>
            <a:endParaRPr>
              <a:solidFill>
                <a:schemeClr val="tx2"/>
              </a:solidFill>
            </a:endParaRPr>
          </a:p>
        </p:txBody>
      </p:sp>
      <p:sp>
        <p:nvSpPr>
          <p:cNvPr id="1329528771" name="Стрелка вправо 1329528770"/>
          <p:cNvSpPr/>
          <p:nvPr/>
        </p:nvSpPr>
        <p:spPr bwMode="auto">
          <a:xfrm>
            <a:off x="2735435" y="2357874"/>
            <a:ext cx="294923" cy="130196"/>
          </a:xfrm>
          <a:prstGeom prst="rightArrow">
            <a:avLst>
              <a:gd name="adj1" fmla="val 39593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9060695" name="Стрелка вправо 819060694"/>
          <p:cNvSpPr/>
          <p:nvPr/>
        </p:nvSpPr>
        <p:spPr bwMode="auto">
          <a:xfrm rot="5399942">
            <a:off x="4196882" y="1802892"/>
            <a:ext cx="294923" cy="130196"/>
          </a:xfrm>
          <a:prstGeom prst="rightArrow">
            <a:avLst>
              <a:gd name="adj1" fmla="val 39593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 bwMode="auto">
          <a:xfrm>
            <a:off x="5501351" y="2960176"/>
            <a:ext cx="2553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endParaRPr/>
          </a:p>
          <a:p>
            <a:pPr algn="r">
              <a:defRPr/>
            </a:pPr>
            <a:endParaRPr lang="ru-RU" sz="1000" b="1"/>
          </a:p>
        </p:txBody>
      </p:sp>
      <p:sp>
        <p:nvSpPr>
          <p:cNvPr id="26" name="object 2"/>
          <p:cNvSpPr/>
          <p:nvPr/>
        </p:nvSpPr>
        <p:spPr bwMode="auto">
          <a:xfrm flipV="1">
            <a:off x="0" y="377159"/>
            <a:ext cx="5765799" cy="50832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rcRect r="61105"/>
          <a:stretch/>
        </p:blipFill>
        <p:spPr bwMode="auto">
          <a:xfrm>
            <a:off x="139700" y="43319"/>
            <a:ext cx="357605" cy="35990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 bwMode="auto">
          <a:xfrm>
            <a:off x="435142" y="69383"/>
            <a:ext cx="19143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 dirty="0">
                <a:solidFill>
                  <a:srgbClr val="002060"/>
                </a:solidFill>
                <a:cs typeface="Times New Roman"/>
              </a:rPr>
              <a:t>Управление Федерального казначейства</a:t>
            </a:r>
            <a:endParaRPr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ru-RU" sz="700" dirty="0">
                <a:solidFill>
                  <a:srgbClr val="002060"/>
                </a:solidFill>
                <a:cs typeface="Times New Roman"/>
              </a:rPr>
              <a:t>по Забайкальскому краю</a:t>
            </a:r>
            <a:endParaRPr dirty="0">
              <a:solidFill>
                <a:srgbClr val="002060"/>
              </a:solidFill>
            </a:endParaRPr>
          </a:p>
        </p:txBody>
      </p:sp>
      <p:sp>
        <p:nvSpPr>
          <p:cNvPr id="7" name="object 9"/>
          <p:cNvSpPr/>
          <p:nvPr/>
        </p:nvSpPr>
        <p:spPr bwMode="auto">
          <a:xfrm>
            <a:off x="4519472" y="207610"/>
            <a:ext cx="1240523" cy="275256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288524791" name="Прямоугольник 288524790"/>
          <p:cNvSpPr/>
          <p:nvPr/>
        </p:nvSpPr>
        <p:spPr bwMode="auto">
          <a:xfrm>
            <a:off x="651466" y="2267425"/>
            <a:ext cx="2162786" cy="441295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5579137" name="Прямоугольник 1765579136"/>
          <p:cNvSpPr/>
          <p:nvPr/>
        </p:nvSpPr>
        <p:spPr bwMode="auto">
          <a:xfrm>
            <a:off x="843715" y="544130"/>
            <a:ext cx="4338681" cy="185536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25610385" name="Прямоугольник 425610384"/>
          <p:cNvSpPr/>
          <p:nvPr/>
        </p:nvSpPr>
        <p:spPr bwMode="auto">
          <a:xfrm>
            <a:off x="1218906" y="453837"/>
            <a:ext cx="5499928" cy="366119"/>
          </a:xfrm>
          <a:prstGeom prst="rect">
            <a:avLst/>
          </a:prstGeom>
          <a:ln w="19049">
            <a:noFill/>
            <a:prstDash val="solid"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1803441206" name="Прямоугольник 1803441205"/>
          <p:cNvSpPr/>
          <p:nvPr/>
        </p:nvSpPr>
        <p:spPr bwMode="auto">
          <a:xfrm>
            <a:off x="542235" y="1725859"/>
            <a:ext cx="914400" cy="289594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78751854" name="Прямоугольник 378751853"/>
          <p:cNvSpPr/>
          <p:nvPr/>
        </p:nvSpPr>
        <p:spPr bwMode="auto">
          <a:xfrm>
            <a:off x="318502" y="544129"/>
            <a:ext cx="5245255" cy="2360019"/>
          </a:xfrm>
          <a:prstGeom prst="rect">
            <a:avLst/>
          </a:prstGeom>
          <a:noFill/>
          <a:ln w="12699">
            <a:solidFill>
              <a:schemeClr val="tx2">
                <a:alpha val="49999"/>
              </a:schemeClr>
            </a:solidFill>
            <a:prstDash val="dashDot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ts val="460"/>
              </a:spcBef>
              <a:spcAft>
                <a:spcPts val="460"/>
              </a:spcAft>
              <a:defRPr/>
            </a:pPr>
            <a:r>
              <a:rPr lang="ru-RU" sz="800" b="1" i="0" u="none" strike="noStrike" cap="none" spc="-4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Закон вступил в силу с 1 января 2026 года.</a:t>
            </a:r>
            <a:endParaRPr sz="800" b="0" i="0" u="none" strike="noStrike" cap="none" spc="0">
              <a:solidFill>
                <a:schemeClr val="tx2"/>
              </a:solidFill>
              <a:latin typeface="Times New Roman"/>
              <a:cs typeface="Times New Roman"/>
            </a:endParaRPr>
          </a:p>
          <a:p>
            <a:pPr indent="212895" algn="just">
              <a:spcBef>
                <a:spcPts val="460"/>
              </a:spcBef>
              <a:spcAft>
                <a:spcPts val="460"/>
              </a:spcAft>
              <a:buFont typeface="+mj-lt"/>
              <a:buAutoNum type="arabicPeriod"/>
              <a:defRPr/>
            </a:pPr>
            <a:r>
              <a:rPr lang="ru-RU" sz="800" b="1" i="0" u="none" strike="noStrike" cap="none" spc="-4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Статья 15.37. «Несоблюдение требований о ведении раздельного учета результатов финансово-хозяйственной деятельности при исполнении государственного (муниципального) контракта, договора (соглашения), контракта (договора), средства для исполнения обязательств по которым подлежат казначейскому сопровождению»</a:t>
            </a:r>
            <a:endParaRPr sz="800">
              <a:solidFill>
                <a:schemeClr val="tx2"/>
              </a:solidFill>
              <a:latin typeface="Times New Roman"/>
              <a:cs typeface="Times New Roman"/>
            </a:endParaRPr>
          </a:p>
          <a:p>
            <a:pPr algn="just">
              <a:spcBef>
                <a:spcPts val="460"/>
              </a:spcBef>
              <a:spcAft>
                <a:spcPts val="460"/>
              </a:spcAft>
              <a:defRPr/>
            </a:pPr>
            <a:r>
              <a:rPr lang="ru-RU" sz="800" b="0" i="0" u="none" strike="noStrike" cap="none" spc="-4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штраф для должностных лиц составит от 10 тыс. до 50 тыс. руб., для ИП и организаций - от 1 до 5 процентов цены контракта (договора, соглашения), но не более 200 тыс. и 500 тыс. руб. соответственно.</a:t>
            </a:r>
            <a:endParaRPr sz="800">
              <a:solidFill>
                <a:schemeClr val="tx2"/>
              </a:solidFill>
              <a:latin typeface="Times New Roman"/>
              <a:cs typeface="Times New Roman"/>
            </a:endParaRPr>
          </a:p>
          <a:p>
            <a:pPr algn="just">
              <a:spcBef>
                <a:spcPts val="460"/>
              </a:spcBef>
              <a:spcAft>
                <a:spcPts val="460"/>
              </a:spcAft>
              <a:defRPr/>
            </a:pPr>
            <a:endParaRPr sz="800" b="1" spc="-4">
              <a:solidFill>
                <a:schemeClr val="tx2"/>
              </a:solidFill>
              <a:latin typeface="Times New Roman"/>
              <a:cs typeface="Times New Roman"/>
            </a:endParaRPr>
          </a:p>
          <a:p>
            <a:pPr algn="just">
              <a:spcBef>
                <a:spcPts val="460"/>
              </a:spcBef>
              <a:spcAft>
                <a:spcPts val="460"/>
              </a:spcAft>
              <a:defRPr/>
            </a:pPr>
            <a:r>
              <a:rPr lang="ru-RU" sz="800" b="1" i="0" u="none" strike="noStrike" cap="none" spc="-4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2. Статья 15.49. «Нарушение срока утверждения сведений об операциях со средствами, подлежащими казначейскому сопровождению»</a:t>
            </a:r>
            <a:endParaRPr sz="800">
              <a:solidFill>
                <a:schemeClr val="tx2"/>
              </a:solidFill>
              <a:latin typeface="Times New Roman"/>
              <a:cs typeface="Times New Roman"/>
            </a:endParaRPr>
          </a:p>
          <a:p>
            <a:pPr algn="just">
              <a:spcBef>
                <a:spcPts val="460"/>
              </a:spcBef>
              <a:spcAft>
                <a:spcPts val="460"/>
              </a:spcAft>
              <a:defRPr/>
            </a:pPr>
            <a:r>
              <a:rPr lang="ru-RU" sz="800" b="0" i="0" u="none" strike="noStrike" cap="none" spc="-4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штраф для должностных лиц - от 10 тыс. до 50 тыс. руб., для организаций - от 1 до 5 процентов цены контракта (договора, соглашения), но не более 200 тыс. руб.</a:t>
            </a:r>
            <a:endParaRPr sz="800">
              <a:solidFill>
                <a:schemeClr val="tx2"/>
              </a:solidFill>
              <a:latin typeface="Times New Roman"/>
              <a:cs typeface="Times New Roman"/>
            </a:endParaRPr>
          </a:p>
          <a:p>
            <a:pPr algn="ctr">
              <a:spcBef>
                <a:spcPts val="460"/>
              </a:spcBef>
              <a:spcAft>
                <a:spcPts val="460"/>
              </a:spcAft>
              <a:defRPr/>
            </a:pPr>
            <a:endParaRPr sz="800">
              <a:solidFill>
                <a:schemeClr val="accent1"/>
              </a:solidFill>
              <a:latin typeface="Times New Roman"/>
              <a:cs typeface="Times New Roman"/>
            </a:endParaRPr>
          </a:p>
          <a:p>
            <a:pPr>
              <a:defRPr/>
            </a:pPr>
            <a:endParaRPr/>
          </a:p>
        </p:txBody>
      </p:sp>
      <p:sp>
        <p:nvSpPr>
          <p:cNvPr id="435333726" name="TextBox 23"/>
          <p:cNvSpPr txBox="1"/>
          <p:nvPr/>
        </p:nvSpPr>
        <p:spPr bwMode="auto">
          <a:xfrm>
            <a:off x="2079033" y="139812"/>
            <a:ext cx="358433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900" b="0" i="0" u="none" strike="noStrike" cap="none" spc="0" dirty="0">
                <a:solidFill>
                  <a:srgbClr val="002060"/>
                </a:solidFill>
                <a:ea typeface="Times New Roman"/>
                <a:cs typeface="Times New Roman"/>
              </a:rPr>
              <a:t>ФЗ № 506-ФЗ «О внесении изменений в КоАП РФ»</a:t>
            </a:r>
            <a:endParaRPr sz="900" dirty="0">
              <a:solidFill>
                <a:srgbClr val="002060"/>
              </a:solidFill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56803694" name="object 2"/>
          <p:cNvSpPr/>
          <p:nvPr/>
        </p:nvSpPr>
        <p:spPr bwMode="auto">
          <a:xfrm flipV="1">
            <a:off x="0" y="250824"/>
            <a:ext cx="5765799" cy="177167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pic>
        <p:nvPicPr>
          <p:cNvPr id="240999049" name="Рисунок 9"/>
          <p:cNvPicPr>
            <a:picLocks noChangeAspect="1"/>
          </p:cNvPicPr>
          <p:nvPr/>
        </p:nvPicPr>
        <p:blipFill>
          <a:blip r:embed="rId2"/>
          <a:srcRect r="61105"/>
          <a:stretch/>
        </p:blipFill>
        <p:spPr bwMode="auto">
          <a:xfrm>
            <a:off x="139699" y="43317"/>
            <a:ext cx="357603" cy="359905"/>
          </a:xfrm>
          <a:prstGeom prst="rect">
            <a:avLst/>
          </a:prstGeom>
        </p:spPr>
      </p:pic>
      <p:sp>
        <p:nvSpPr>
          <p:cNvPr id="875501045" name="TextBox 10"/>
          <p:cNvSpPr txBox="1"/>
          <p:nvPr/>
        </p:nvSpPr>
        <p:spPr bwMode="auto">
          <a:xfrm>
            <a:off x="444500" y="96936"/>
            <a:ext cx="1914357" cy="307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 dirty="0">
                <a:solidFill>
                  <a:srgbClr val="002060"/>
                </a:solidFill>
                <a:cs typeface="Times New Roman"/>
              </a:rPr>
              <a:t>Управление Федерального казначейства</a:t>
            </a:r>
            <a:endParaRPr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ru-RU" sz="700" dirty="0">
                <a:solidFill>
                  <a:srgbClr val="002060"/>
                </a:solidFill>
                <a:cs typeface="Times New Roman"/>
              </a:rPr>
              <a:t>по Забайкальскому краю</a:t>
            </a:r>
            <a:endParaRPr dirty="0">
              <a:solidFill>
                <a:srgbClr val="002060"/>
              </a:solidFill>
            </a:endParaRPr>
          </a:p>
        </p:txBody>
      </p:sp>
      <p:sp>
        <p:nvSpPr>
          <p:cNvPr id="1820546690" name="TextBox 7"/>
          <p:cNvSpPr txBox="1"/>
          <p:nvPr/>
        </p:nvSpPr>
        <p:spPr bwMode="auto">
          <a:xfrm>
            <a:off x="1417720" y="1399227"/>
            <a:ext cx="2971800" cy="369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ru-RU" b="1">
                <a:solidFill>
                  <a:srgbClr val="11437F"/>
                </a:solidFill>
                <a:cs typeface="Times New Roman"/>
              </a:rPr>
              <a:t>Спасибо за внимание!</a:t>
            </a:r>
            <a:endParaRPr/>
          </a:p>
        </p:txBody>
      </p:sp>
      <p:sp>
        <p:nvSpPr>
          <p:cNvPr id="1344997936" name="object 9"/>
          <p:cNvSpPr/>
          <p:nvPr/>
        </p:nvSpPr>
        <p:spPr bwMode="auto">
          <a:xfrm>
            <a:off x="4519471" y="207609"/>
            <a:ext cx="1240521" cy="2752567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41</TotalTime>
  <Words>729</Words>
  <Application>Microsoft Office PowerPoint</Application>
  <DocSecurity>0</DocSecurity>
  <PresentationFormat>Произвольный</PresentationFormat>
  <Paragraphs>83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Arial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subject/>
  <dc:creator>Елизавета Арбатова</dc:creator>
  <cp:keywords/>
  <dc:description/>
  <cp:lastModifiedBy>Деревцова Татьяна Алексеевна</cp:lastModifiedBy>
  <cp:revision>192</cp:revision>
  <dcterms:created xsi:type="dcterms:W3CDTF">2019-07-31T16:47:50Z</dcterms:created>
  <dcterms:modified xsi:type="dcterms:W3CDTF">2026-04-01T23:24:53Z</dcterms:modified>
  <cp:category/>
  <dc:identifier/>
  <cp:contentStatus/>
  <dc:language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